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79" r:id="rId5"/>
    <p:sldId id="276" r:id="rId6"/>
    <p:sldId id="281" r:id="rId7"/>
    <p:sldId id="264" r:id="rId8"/>
    <p:sldId id="266" r:id="rId9"/>
    <p:sldId id="268" r:id="rId10"/>
    <p:sldId id="283" r:id="rId11"/>
    <p:sldId id="285" r:id="rId12"/>
    <p:sldId id="287" r:id="rId13"/>
    <p:sldId id="273" r:id="rId14"/>
    <p:sldId id="270" r:id="rId15"/>
    <p:sldId id="28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1860" autoAdjust="0"/>
  </p:normalViewPr>
  <p:slideViewPr>
    <p:cSldViewPr>
      <p:cViewPr varScale="1">
        <p:scale>
          <a:sx n="49" d="100"/>
          <a:sy n="49" d="100"/>
        </p:scale>
        <p:origin x="-595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3051770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Контрольно- оценочная деятельность учителей начальных классов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Количество обучающихся в 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начальном звене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3000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Город                          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Село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Всего: 1235 чел.    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Всего:751 чел.         Всего:484 чел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 класс- 322 чел.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 класс- 205 чел.     1 класс- 117 чел.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2 класс- 330 чел.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 класс- 193 чел.     2 класс- 137 чел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3 класс- 297 чел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      3 класс- 179 чел.     3 класс- 118 чел.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4 класс- 286 чел.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 класс- 174 чел.     4 класс- 112 чел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288032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Качество знаний 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 60%</a:t>
            </a:r>
            <a:endParaRPr lang="ru-RU" sz="22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51520" y="548680"/>
          <a:ext cx="8568951" cy="61421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3741"/>
                <a:gridCol w="3542718"/>
                <a:gridCol w="3862492"/>
              </a:tblGrid>
              <a:tr h="53387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Классы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7328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 класс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Большетиганская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Большетиганская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Ерыклинская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Куркульская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Чувашскомайнская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6870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 класс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Большетиганская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Левашовская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Алексеевская СОШ №3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Алексеевская НОШ №4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Левашовская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Реченская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Чувашскомайнская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Шаминская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Ялкынская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6549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 класс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Большетиганская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Краснобаранская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Куркульская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Подлесношенталинская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Ромодановская СОШ</a:t>
                      </a:r>
                    </a:p>
                    <a:p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Среднетиганская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  <a:p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Степношенталинская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Шаминская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Ялкынская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  <a:endParaRPr lang="ru-RU" sz="14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Билярская СОШ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Большетиганская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Краснобаранская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Куркульская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Левашовская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Лебединская ООШ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Мокрокурналинская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Подлесношенталинская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Ромодановская СОШ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Степношенталинская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Чувашскомайнская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Ялкынская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  <a:endParaRPr lang="ru-RU" sz="14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Качество знаний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 60% ДО 75%</a:t>
            </a:r>
            <a:b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1520" y="764705"/>
          <a:ext cx="8712967" cy="6812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9858"/>
                <a:gridCol w="3252259"/>
                <a:gridCol w="4280850"/>
              </a:tblGrid>
              <a:tr h="35039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Классы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8438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Алексеевская НОШ №4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Краснобаранская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Куркульская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Ромодановская СОШ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Реченская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Среднетианская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  <a:p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Степношенталинская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Чувашскомайнская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Алексеевс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 №1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Алексеевская СОШ №2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Алексеевская НОШ №4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Билярская СОШ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Краснобаранская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  <a:endParaRPr lang="ru-RU" sz="14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Лебединская ООШ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Подлесношенталинская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Ромодановская СОШ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Реченская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Среднетианская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  <a:p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Степношенталинская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Сахаровская ООШ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5934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Алексеевская СОШ №3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Билярская СОШ</a:t>
                      </a:r>
                    </a:p>
                    <a:p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Ерыклинская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Краснобаранская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Мокрокурналинская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  <a:p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Чувашскомайнская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Ялкынская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Алексеевс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 №1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Большетиганская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Ерыклинская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Краснобаранская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Мокрокурналинская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Ромодановская СОШ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Родниковская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Среднетианская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/>
                </a:tc>
              </a:tr>
              <a:tr h="169917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Алексеевская СОШ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№1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Алексеевская НОШ №4</a:t>
                      </a:r>
                    </a:p>
                    <a:p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Ерыклинская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Лебединская ООШ</a:t>
                      </a:r>
                    </a:p>
                    <a:p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Левашовская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Сахаровская ООШ</a:t>
                      </a:r>
                    </a:p>
                    <a:p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Чувашскомайнская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Алексеевская СОШ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№1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Алексеевская СОШ №3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Алексеевская НОШ №4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Большеполянская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Ерыклинская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Мокрокурналинская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Сахаровская ООШ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Шаминская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Качество знаний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 75% ДО 100%</a:t>
            </a:r>
            <a:b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1520" y="548680"/>
          <a:ext cx="8892480" cy="704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5398"/>
                <a:gridCol w="2933304"/>
                <a:gridCol w="506377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Классы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Алексеевская СОШ №2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Алексеевская СОШ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№3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Билярская СОШ</a:t>
                      </a:r>
                    </a:p>
                    <a:p>
                      <a:r>
                        <a:rPr lang="ru-RU" sz="1400" baseline="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Большеполянская</a:t>
                      </a:r>
                      <a:r>
                        <a:rPr lang="ru-RU" sz="14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baseline="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Ерыклинская</a:t>
                      </a:r>
                      <a:r>
                        <a:rPr lang="ru-RU" sz="14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baseline="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Полесношенталинская</a:t>
                      </a:r>
                      <a:r>
                        <a:rPr lang="ru-RU" sz="14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baseline="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Родниковская</a:t>
                      </a:r>
                      <a:r>
                        <a:rPr lang="ru-RU" sz="14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  <a:p>
                      <a:r>
                        <a:rPr lang="ru-RU" sz="14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Сахаровская ООШ</a:t>
                      </a:r>
                    </a:p>
                    <a:p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Степношенталинская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Лебединская ООШ</a:t>
                      </a:r>
                    </a:p>
                    <a:p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Левашовская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Мокрокурналинская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  <a:p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Чувашскомайнская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baseline="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Шаминская</a:t>
                      </a:r>
                      <a:r>
                        <a:rPr lang="ru-RU" sz="14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baseline="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Ялкынская</a:t>
                      </a:r>
                      <a:r>
                        <a:rPr lang="ru-RU" sz="14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  <a:endParaRPr lang="ru-RU" sz="14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Алексеевская СОШ №3</a:t>
                      </a:r>
                    </a:p>
                    <a:p>
                      <a:r>
                        <a:rPr lang="ru-RU" sz="140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Большеполянская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Левашовская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Мокрокурналинская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  <a:p>
                      <a:r>
                        <a:rPr lang="ru-RU" sz="140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Родниковская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Степношенталинская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Шаминская</a:t>
                      </a:r>
                      <a:r>
                        <a:rPr lang="ru-RU" sz="14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baseline="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Ялкынская</a:t>
                      </a:r>
                      <a:r>
                        <a:rPr lang="ru-RU" sz="14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  <a:endParaRPr lang="ru-RU" sz="14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Алексеевская СОШ №1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Алексеевская СОШ №2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Большеполянская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Ерыклинская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baseline="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Родниковская</a:t>
                      </a:r>
                      <a:r>
                        <a:rPr lang="ru-RU" sz="14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Ромодановская СОШ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Сахаровская ООШ</a:t>
                      </a:r>
                    </a:p>
                    <a:p>
                      <a:r>
                        <a:rPr lang="ru-RU" sz="1400" baseline="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Шаминская</a:t>
                      </a:r>
                      <a:r>
                        <a:rPr lang="ru-RU" sz="14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  <a:endParaRPr lang="ru-RU" sz="14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Алексеевская СОШ №2</a:t>
                      </a:r>
                    </a:p>
                    <a:p>
                      <a:r>
                        <a:rPr lang="ru-RU" sz="140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Большеполянская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Ерыклинская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Большетигагнская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Сахаровская ООШ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Алексеевская СОШ №2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Алексеевская СОШ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№3</a:t>
                      </a:r>
                    </a:p>
                    <a:p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Большеполянская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baseline="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Родниковская</a:t>
                      </a:r>
                      <a:r>
                        <a:rPr lang="ru-RU" sz="14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  <a:p>
                      <a:r>
                        <a:rPr lang="ru-RU" sz="1400" baseline="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Реченская</a:t>
                      </a:r>
                      <a:r>
                        <a:rPr lang="ru-RU" sz="14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Сахаровская ООШ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Алексеевская СОШ №2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Большеполянская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Родниковская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  <a:p>
                      <a:r>
                        <a:rPr lang="ru-RU" sz="140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Реченская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Сахаровская ООШ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Среднетиганская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Шаминская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Качество знания по району за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четверть 2017/2018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уч.года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928662" y="1500174"/>
          <a:ext cx="7686700" cy="4494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1675"/>
                <a:gridCol w="1921675"/>
                <a:gridCol w="1921675"/>
                <a:gridCol w="235767"/>
                <a:gridCol w="1685908"/>
              </a:tblGrid>
              <a:tr h="103727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Математика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Русский язык</a:t>
                      </a:r>
                      <a:endParaRPr lang="ru-RU" sz="2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Окружающий мир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Литература</a:t>
                      </a:r>
                      <a:endParaRPr lang="ru-RU" sz="2400" dirty="0"/>
                    </a:p>
                  </a:txBody>
                  <a:tcPr/>
                </a:tc>
              </a:tr>
              <a:tr h="576263">
                <a:tc gridSpan="5"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класс 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626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81,51%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75,15%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86,96%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86,96%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6263">
                <a:tc gridSpan="5"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класс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626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71,86%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68,13%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97,28%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97,28%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6263">
                <a:tc gridSpan="5"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 класс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626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72,85%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69,07%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78,69%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84,19%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2 класс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55576" y="1214418"/>
          <a:ext cx="7992888" cy="12710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0803"/>
                <a:gridCol w="614838"/>
                <a:gridCol w="922256"/>
                <a:gridCol w="691692"/>
                <a:gridCol w="845402"/>
                <a:gridCol w="922256"/>
                <a:gridCol w="691692"/>
                <a:gridCol w="845402"/>
                <a:gridCol w="768547"/>
              </a:tblGrid>
              <a:tr h="454090"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Русский язык</a:t>
                      </a:r>
                      <a:endParaRPr lang="ru-RU" sz="11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9204">
                <a:tc rowSpan="2"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Школы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05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четверть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Качество по тогам входных контрольных работ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1</a:t>
                      </a:r>
                      <a:r>
                        <a:rPr lang="ru-RU" sz="1100" b="1" baseline="0" dirty="0" smtClean="0"/>
                        <a:t> четверть</a:t>
                      </a:r>
                      <a:endParaRPr lang="ru-RU" sz="11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Качество по тогам входных контрольных работ</a:t>
                      </a:r>
                      <a:endParaRPr lang="ru-RU" sz="11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2528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Качество, %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Успеваемость,%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Качество,%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Успеваемость,%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Качество, %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err="1" smtClean="0"/>
                        <a:t>Успеваемость,%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err="1" smtClean="0"/>
                        <a:t>Качество,%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err="1" smtClean="0"/>
                        <a:t>Успеваемость,%</a:t>
                      </a:r>
                      <a:endParaRPr lang="ru-RU" sz="1100" b="1" dirty="0"/>
                    </a:p>
                  </a:txBody>
                  <a:tcPr/>
                </a:tc>
              </a:tr>
              <a:tr h="3946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АСОШ №1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77,45</a:t>
                      </a: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77.2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68,55</a:t>
                      </a: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57.1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946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АСОШ №2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88,7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74,7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98,6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94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46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АСОШ №3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96,5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376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АНОШ №4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71</a:t>
                      </a: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84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62</a:t>
                      </a: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946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Билярская СОШ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59.2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92.5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74,6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53.6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89.3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29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Большеполянская</a:t>
                      </a:r>
                      <a:r>
                        <a:rPr lang="ru-RU" sz="105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ООШ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29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Большетиганская</a:t>
                      </a:r>
                      <a:r>
                        <a:rPr lang="ru-RU" sz="105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ООШ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57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46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Ерыклинская</a:t>
                      </a:r>
                      <a:r>
                        <a:rPr lang="ru-RU" sz="105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ООШ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29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Краснобаранская</a:t>
                      </a:r>
                      <a:r>
                        <a:rPr lang="ru-RU" sz="105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ООШ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66,6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66.6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66,6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66.6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46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Куркульская</a:t>
                      </a:r>
                      <a:r>
                        <a:rPr lang="ru-RU" sz="105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СОШ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71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43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71.43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46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Лебединская «ООШ»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46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Левашовская</a:t>
                      </a:r>
                      <a:r>
                        <a:rPr lang="ru-RU" sz="105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ООШ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44,4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87.5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29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Мокрокурналинская</a:t>
                      </a:r>
                      <a:r>
                        <a:rPr lang="ru-RU" sz="105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СОШ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85</a:t>
                      </a: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77</a:t>
                      </a: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5729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Подлесношенталинская</a:t>
                      </a:r>
                      <a:r>
                        <a:rPr lang="ru-RU" sz="105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ООШ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66.6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66,6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33.3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46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Родниковская</a:t>
                      </a:r>
                      <a:r>
                        <a:rPr lang="ru-RU" sz="105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СОШ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46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Ромодановская СОШ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57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46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Реченская</a:t>
                      </a:r>
                      <a:r>
                        <a:rPr lang="ru-RU" sz="105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ООШ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46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Сахаровская ООШ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86.7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73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73.3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29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Среднетиганская СОШ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29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Степношенталинская ООШ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75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29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Чувашскомайнская ООШ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75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46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Шаминская ООШ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46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Ялкынская</a:t>
                      </a:r>
                      <a:r>
                        <a:rPr lang="ru-RU" sz="105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СОШ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3 класс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1416" y="836712"/>
          <a:ext cx="8972584" cy="1029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032"/>
                <a:gridCol w="785818"/>
                <a:gridCol w="928694"/>
                <a:gridCol w="1071570"/>
                <a:gridCol w="1092503"/>
                <a:gridCol w="857256"/>
                <a:gridCol w="1000132"/>
                <a:gridCol w="785818"/>
                <a:gridCol w="907761"/>
              </a:tblGrid>
              <a:tr h="370840">
                <a:tc>
                  <a:txBody>
                    <a:bodyPr/>
                    <a:lstStyle/>
                    <a:p>
                      <a:endParaRPr lang="ru-RU" sz="1100" b="1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Русский язык</a:t>
                      </a:r>
                      <a:endParaRPr lang="ru-RU" sz="11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ru-RU" sz="1100" b="1" dirty="0" smtClean="0"/>
                        <a:t>Школы</a:t>
                      </a:r>
                      <a:endParaRPr lang="ru-RU" sz="11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1</a:t>
                      </a:r>
                      <a:r>
                        <a:rPr lang="ru-RU" sz="1100" b="1" baseline="0" dirty="0" smtClean="0"/>
                        <a:t> четверть</a:t>
                      </a:r>
                      <a:endParaRPr lang="ru-RU" sz="11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Качество по тогам входных контрольных работ</a:t>
                      </a:r>
                      <a:endParaRPr lang="ru-RU" sz="11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1</a:t>
                      </a:r>
                      <a:r>
                        <a:rPr lang="ru-RU" sz="1100" b="1" baseline="0" dirty="0" smtClean="0"/>
                        <a:t> четверть</a:t>
                      </a:r>
                      <a:endParaRPr lang="ru-RU" sz="11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Качество по тогам входных контрольных работ</a:t>
                      </a:r>
                      <a:endParaRPr lang="ru-RU" sz="11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Качество, %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err="1" smtClean="0"/>
                        <a:t>Успеваемость,%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err="1" smtClean="0"/>
                        <a:t>Качество,%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err="1" smtClean="0"/>
                        <a:t>Успеваемость,%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Качество, %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err="1" smtClean="0"/>
                        <a:t>Успеваемость,%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err="1" smtClean="0"/>
                        <a:t>Качество,%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err="1" smtClean="0"/>
                        <a:t>Успеваемость,%</a:t>
                      </a:r>
                      <a:endParaRPr lang="ru-RU" sz="11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АСОШ №1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80,45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/>
                          <a:ea typeface="Calibri"/>
                          <a:cs typeface="Times New Roman"/>
                        </a:rPr>
                        <a:t>66,6%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69,18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63.2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АСОШ №2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85,3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98,7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/>
                          <a:ea typeface="Calibri"/>
                          <a:cs typeface="Times New Roman"/>
                        </a:rPr>
                        <a:t>79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latin typeface="Times New Roman"/>
                          <a:ea typeface="Calibri"/>
                          <a:cs typeface="Times New Roman"/>
                        </a:rPr>
                        <a:t>99</a:t>
                      </a:r>
                      <a:endParaRPr lang="ru-RU" sz="12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84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98,7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79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99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АСОШ №3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73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/>
                          <a:ea typeface="Calibri"/>
                          <a:cs typeface="Times New Roman"/>
                        </a:rPr>
                        <a:t>89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50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93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31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81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АНОШ №4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57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41</a:t>
                      </a:r>
                      <a:endParaRPr lang="ru-RU" sz="1200" b="0" dirty="0"/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64</a:t>
                      </a:r>
                      <a:endParaRPr lang="ru-RU" sz="1200" b="0" dirty="0"/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52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41</a:t>
                      </a:r>
                      <a:endParaRPr lang="ru-RU" sz="1200" b="0" dirty="0"/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64</a:t>
                      </a:r>
                      <a:endParaRPr lang="ru-RU" sz="1200" b="0" dirty="0"/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Билярская СОШ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59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/>
                          <a:ea typeface="Calibri"/>
                          <a:cs typeface="Times New Roman"/>
                        </a:rPr>
                        <a:t>45,2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/>
                          <a:ea typeface="Calibri"/>
                          <a:cs typeface="Times New Roman"/>
                        </a:rPr>
                        <a:t>90,3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59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62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93.1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Большеполянская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ООШ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</a:rPr>
                        <a:t>80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75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25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Большетиганская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ООШ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50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75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75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Ерыклинская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ООШ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>
                          <a:latin typeface="Times New Roman"/>
                          <a:ea typeface="Calibri"/>
                        </a:rPr>
                        <a:t>75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75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75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>
                          <a:latin typeface="Times New Roman"/>
                          <a:ea typeface="Calibri"/>
                        </a:rPr>
                        <a:t>75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33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66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Краснобаранская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ООШ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66,6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66,6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66,6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Куркульская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СОШ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</a:rPr>
                        <a:t>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66,6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</a:rPr>
                        <a:t>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Лебединская «ООШ»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33.3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66.7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66.7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Левашовская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ООШ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57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56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57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40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Мокрокурналинская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СОШ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69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92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46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62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69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92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46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85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Подлесношенталинская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ООШ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Родниковская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СОШ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latin typeface="Times New Roman"/>
                          <a:ea typeface="Calibri"/>
                          <a:cs typeface="Times New Roman"/>
                        </a:rPr>
                        <a:t>80</a:t>
                      </a:r>
                      <a:endParaRPr lang="ru-RU" sz="12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60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80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Ромодановская СОШ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80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latin typeface="Times New Roman"/>
                          <a:ea typeface="Calibri"/>
                          <a:cs typeface="Times New Roman"/>
                        </a:rPr>
                        <a:t>60</a:t>
                      </a:r>
                      <a:endParaRPr lang="ru-RU" sz="12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60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40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Реченская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ООШ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33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33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33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Сахаровская ООШ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87.5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Среднетиганская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СОШ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56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56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78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67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89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</a:rPr>
                        <a:t>Степношенталинская ООШ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</a:rPr>
                        <a:t>Чувашскомайнская ООШ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</a:rPr>
                        <a:t>66</a:t>
                      </a:r>
                      <a:r>
                        <a:rPr lang="tt-RU" sz="1000">
                          <a:latin typeface="Times New Roman"/>
                          <a:ea typeface="Calibri"/>
                        </a:rPr>
                        <a:t>.</a:t>
                      </a:r>
                      <a:r>
                        <a:rPr lang="en-US" sz="1000">
                          <a:latin typeface="Times New Roman"/>
                          <a:ea typeface="Calibri"/>
                        </a:rPr>
                        <a:t>67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66.66</a:t>
                      </a:r>
                      <a:endParaRPr lang="ru-RU" sz="12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33.33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33.33</a:t>
                      </a:r>
                      <a:endParaRPr lang="ru-RU" sz="12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</a:rPr>
                        <a:t>Шаминская ООШ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50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Ялкынская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СОШ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67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67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33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33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67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4 класс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3" y="980719"/>
          <a:ext cx="9447673" cy="10386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7092"/>
                <a:gridCol w="1114024"/>
                <a:gridCol w="862291"/>
                <a:gridCol w="1114024"/>
                <a:gridCol w="1291490"/>
                <a:gridCol w="965487"/>
                <a:gridCol w="891219"/>
                <a:gridCol w="1159364"/>
                <a:gridCol w="742682"/>
              </a:tblGrid>
              <a:tr h="662885">
                <a:tc>
                  <a:txBody>
                    <a:bodyPr/>
                    <a:lstStyle/>
                    <a:p>
                      <a:endParaRPr lang="ru-RU" sz="1100" b="1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Русский язык</a:t>
                      </a:r>
                      <a:endParaRPr lang="ru-RU" sz="11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2885">
                <a:tc rowSpan="2">
                  <a:txBody>
                    <a:bodyPr/>
                    <a:lstStyle/>
                    <a:p>
                      <a:r>
                        <a:rPr lang="ru-RU" sz="1100" b="1" dirty="0" smtClean="0"/>
                        <a:t>Школы</a:t>
                      </a:r>
                      <a:endParaRPr lang="ru-RU" sz="11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1</a:t>
                      </a:r>
                      <a:r>
                        <a:rPr lang="ru-RU" sz="1100" b="1" baseline="0" dirty="0" smtClean="0"/>
                        <a:t> четверть</a:t>
                      </a:r>
                      <a:endParaRPr lang="ru-RU" sz="11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Качество по тогам входных контрольных работ</a:t>
                      </a:r>
                      <a:endParaRPr lang="ru-RU" sz="11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1</a:t>
                      </a:r>
                      <a:r>
                        <a:rPr lang="ru-RU" sz="1100" b="1" baseline="0" dirty="0" smtClean="0"/>
                        <a:t> четверть</a:t>
                      </a:r>
                      <a:endParaRPr lang="ru-RU" sz="11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Качество по тогам входных контрольных работ</a:t>
                      </a:r>
                      <a:endParaRPr lang="ru-RU" sz="11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6288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Качество, %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err="1" smtClean="0"/>
                        <a:t>Успеваемость,%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err="1" smtClean="0"/>
                        <a:t>Качество,%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err="1" smtClean="0"/>
                        <a:t>Успеваемость,%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Качество, %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err="1" smtClean="0"/>
                        <a:t>Успеваемость,%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err="1" smtClean="0"/>
                        <a:t>Качество,%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err="1" smtClean="0"/>
                        <a:t>Успеваемость,%</a:t>
                      </a:r>
                      <a:endParaRPr lang="ru-RU" sz="1100" b="1" dirty="0"/>
                    </a:p>
                  </a:txBody>
                  <a:tcPr/>
                </a:tc>
              </a:tr>
              <a:tr h="3632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АСОШ №1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68,01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62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66,5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39.62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</a:tr>
              <a:tr h="3632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АСОШ №2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85,3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98,7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67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91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84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98,7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60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94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59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АСОШ №3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76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45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83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66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76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32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АНОШ №4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67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33</a:t>
                      </a:r>
                      <a:endParaRPr lang="ru-RU" sz="1200" b="0" dirty="0"/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72</a:t>
                      </a:r>
                      <a:endParaRPr lang="ru-RU" sz="1200" b="0" dirty="0"/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61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44</a:t>
                      </a:r>
                      <a:endParaRPr lang="ru-RU" sz="1200" b="0" dirty="0"/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72</a:t>
                      </a:r>
                      <a:endParaRPr lang="ru-RU" sz="1200" b="0" dirty="0"/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</a:tr>
              <a:tr h="3632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Билярская СОШ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57%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100%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48.6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54%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100%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48.6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32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Большеполянская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ООШ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87,5%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100%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62.5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75%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100%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62.5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32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Большетиганская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ООШ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33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33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32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Ерыклинская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ООШ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>
                          <a:latin typeface="Times New Roman"/>
                          <a:ea typeface="Calibri"/>
                        </a:rPr>
                        <a:t>67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60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>
                          <a:latin typeface="Times New Roman"/>
                          <a:ea typeface="Calibri"/>
                        </a:rPr>
                        <a:t>67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40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32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Краснобаранская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ООШ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50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50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32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Куркульская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СОШ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</a:rPr>
                        <a:t>50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</a:rPr>
                        <a:t>50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32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Лебединская «ООШ»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71,4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42,9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32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Левашовская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ООШ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60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80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40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40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32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Мокрокурналинская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СОШ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57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43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57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57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</a:tr>
              <a:tr h="3632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Подлесношенталинская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ООШ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50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66.6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50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83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32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Родниковская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СОШ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66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66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32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Ромодановская СОШ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50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50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32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Реченская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ООШ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32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Сахаровская ООШ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75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66.6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75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25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32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Среднетиганская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СОШ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40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60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80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60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32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</a:rPr>
                        <a:t>Степношенталинская ООШ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50%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100%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50%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100%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32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</a:rPr>
                        <a:t>Чувашскомайнская ООШ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62.50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50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42.85</a:t>
                      </a:r>
                      <a:endParaRPr lang="ru-RU" sz="12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32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</a:rPr>
                        <a:t>Шаминская ООШ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50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75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25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32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Ялкынская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СОШ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50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</a:rPr>
                        <a:t>50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320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Алексеевская СОШ №1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620688"/>
          <a:ext cx="9144000" cy="582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5557"/>
                <a:gridCol w="1141536"/>
                <a:gridCol w="1223075"/>
                <a:gridCol w="1549227"/>
                <a:gridCol w="1223075"/>
                <a:gridCol w="3261530"/>
              </a:tblGrid>
              <a:tr h="258239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Класс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Всего детей в классе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Выполнили работу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Качество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Успеваемость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Ошибки</a:t>
                      </a:r>
                      <a:endParaRPr lang="ru-RU" sz="1100" dirty="0"/>
                    </a:p>
                  </a:txBody>
                  <a:tcPr/>
                </a:tc>
              </a:tr>
              <a:tr h="139880">
                <a:tc gridSpan="6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Математика</a:t>
                      </a:r>
                      <a:endParaRPr lang="ru-RU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800" b="1" dirty="0"/>
                    </a:p>
                  </a:txBody>
                  <a:tcPr/>
                </a:tc>
              </a:tr>
              <a:tr h="18291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86,36%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90,9% </a:t>
                      </a:r>
                    </a:p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(2 чел.)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периметр прямоугольника-18%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задачи в два действия- 13,63%</a:t>
                      </a:r>
                    </a:p>
                  </a:txBody>
                  <a:tcPr/>
                </a:tc>
              </a:tr>
              <a:tr h="25823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48,8%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91,6% </a:t>
                      </a:r>
                    </a:p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(2 чел.)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-задачи в два действия- 13,63%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-в вычислениях-50%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-решение уравнений-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25%</a:t>
                      </a:r>
                    </a:p>
                  </a:txBody>
                  <a:tcPr/>
                </a:tc>
              </a:tr>
              <a:tr h="25823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68%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74% ()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в вычислениях- 55%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сравнение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чисел- 24%</a:t>
                      </a:r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buFontTx/>
                        <a:buChar char="-"/>
                      </a:pP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355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57%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решение задач-21%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-в вычислениях- 59%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-сравнение чисел- 25%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-площадь прям.- 13%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9120">
                <a:tc gridSpan="6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3559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58,3%/66,67%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91,6%/95,83%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-безударные гласные- 26%</a:t>
                      </a:r>
                    </a:p>
                    <a:p>
                      <a:pPr algn="l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-имена собственные- 65%</a:t>
                      </a:r>
                    </a:p>
                    <a:p>
                      <a:pPr algn="l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-фонетический разбор- 26%</a:t>
                      </a:r>
                    </a:p>
                    <a:p>
                      <a:pPr algn="l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-синтаксический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разбор- 22%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66,6%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79,16%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8239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35%/67%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67%/82%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-безударная гласная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корне- 63%</a:t>
                      </a:r>
                    </a:p>
                    <a:p>
                      <a:pPr algn="l"/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--непроизносимые согласные- 17%</a:t>
                      </a:r>
                    </a:p>
                    <a:p>
                      <a:pPr algn="l"/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-окончания прилагательных- 42%</a:t>
                      </a:r>
                    </a:p>
                  </a:txBody>
                  <a:tcPr/>
                </a:tc>
              </a:tr>
              <a:tr h="333559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41,6%/62,5%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91,6%/100%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-безударная гласная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корне- 67%</a:t>
                      </a:r>
                    </a:p>
                    <a:p>
                      <a:pPr algn="l"/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--непроизносимые согласные- 29%</a:t>
                      </a:r>
                    </a:p>
                    <a:p>
                      <a:pPr algn="l"/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-окончания прилагательных- 43%</a:t>
                      </a:r>
                    </a:p>
                    <a:p>
                      <a:pPr algn="l"/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-словарные слова-43%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539552" y="42210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endParaRPr lang="ru-RU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Мокрокурналинская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СОШ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0" y="836713"/>
          <a:ext cx="8497191" cy="7816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90"/>
                <a:gridCol w="781221"/>
                <a:gridCol w="946971"/>
                <a:gridCol w="1080120"/>
                <a:gridCol w="1368152"/>
                <a:gridCol w="3528637"/>
              </a:tblGrid>
              <a:tr h="68418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Класс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детей в классе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Выполнили работу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Качество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Успеваемость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Ошибки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7555">
                <a:tc gridSpan="6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297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77%</a:t>
                      </a: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(2 чел.)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-решение задач в два действия- 89%</a:t>
                      </a: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-ошибки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примерах- 11%</a:t>
                      </a:r>
                    </a:p>
                    <a:p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-сравнение чисел- 22%</a:t>
                      </a:r>
                    </a:p>
                  </a:txBody>
                  <a:tcPr/>
                </a:tc>
              </a:tr>
              <a:tr h="60297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46,15%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44,44%</a:t>
                      </a: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(5 чел.)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-решение задач в два действия- 77%</a:t>
                      </a: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-сравнение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упорядочение величин- 46%</a:t>
                      </a:r>
                    </a:p>
                    <a:p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-ошибки в вычислениях- 46%</a:t>
                      </a:r>
                    </a:p>
                  </a:txBody>
                  <a:tcPr/>
                </a:tc>
              </a:tr>
              <a:tr h="128285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43%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-решение задач в два действия- 71%</a:t>
                      </a: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-примеры на порядок действий- 42%</a:t>
                      </a: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-деление с остатком- 56%</a:t>
                      </a: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-деление трехзначного числа на однозначное-56%</a:t>
                      </a: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-нахождение площади и периметра- 56%</a:t>
                      </a: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-сравнение величин- 42%</a:t>
                      </a: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4634"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Русский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язык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3056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33%/22%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33%/66%</a:t>
                      </a: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(6 чел./3 чел.)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-безударная гласная в корне слова- 67%</a:t>
                      </a:r>
                    </a:p>
                    <a:p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-звонкие и глухие согласные- 56%</a:t>
                      </a:r>
                    </a:p>
                    <a:p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-правописание жи-ши-44%</a:t>
                      </a:r>
                    </a:p>
                    <a:p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-имена собственные-44%</a:t>
                      </a:r>
                    </a:p>
                    <a:p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-пунктуация(точка в конце предложения)- 67%</a:t>
                      </a:r>
                    </a:p>
                  </a:txBody>
                  <a:tcPr/>
                </a:tc>
              </a:tr>
              <a:tr h="94076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46,15%/69,23%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69%/84%</a:t>
                      </a: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(4чел.)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-различие звуков и букв- 54%</a:t>
                      </a:r>
                    </a:p>
                    <a:p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-проверяемые безударные гласные в корне слова- 62%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-имена собственные-46%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-сочетание </a:t>
                      </a:r>
                      <a:r>
                        <a:rPr lang="ru-RU" sz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чк,-чн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- 31%</a:t>
                      </a:r>
                    </a:p>
                  </a:txBody>
                  <a:tcPr/>
                </a:tc>
              </a:tr>
              <a:tr h="148232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57%/29%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-морфемный разбор слова- 42%</a:t>
                      </a: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-безударные гласные в корне слова- 43%</a:t>
                      </a: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-непроизносимые согласные 28%</a:t>
                      </a: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-нахождение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грамматической основы предложения- 28%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683568" y="5013176"/>
            <a:ext cx="8229600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endParaRPr lang="ru-RU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Алексеевская НОШ№4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980729"/>
          <a:ext cx="8229600" cy="8579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408"/>
                <a:gridCol w="936104"/>
                <a:gridCol w="936104"/>
                <a:gridCol w="720080"/>
                <a:gridCol w="936104"/>
                <a:gridCol w="4114800"/>
              </a:tblGrid>
              <a:tr h="65804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Класс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детей в классе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Выполнили работу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Качество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Успеваемость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Ошибки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7911">
                <a:tc gridSpan="6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4679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42%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-решение задач в два действия- 63%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-ошибки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примерах- 15%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-сравнение чисел- 36%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-равнение отрезков – 5%</a:t>
                      </a:r>
                    </a:p>
                  </a:txBody>
                  <a:tcPr/>
                </a:tc>
              </a:tr>
              <a:tr h="91002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61%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-решение задач в два действия- 34%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-сравнение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упорядочение величин- 7%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-нахождение периметра-13 %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 выполнение чертежа -9%</a:t>
                      </a:r>
                    </a:p>
                  </a:txBody>
                  <a:tcPr/>
                </a:tc>
              </a:tr>
              <a:tr h="104526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33%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72%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-решение задач в два действия- 33%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-примеры на порядок действий- 12%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-деление трехзначного числа на однозначное-67%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-нахождение площади и периметра- 28%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-сравнение величин- 67%</a:t>
                      </a:r>
                    </a:p>
                  </a:txBody>
                  <a:tcPr/>
                </a:tc>
              </a:tr>
              <a:tr h="430578">
                <a:tc gridSpan="6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8004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58%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-имена собственные –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38%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парные звонкие–глухие   в начале слова -12%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-правописание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жи-ши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–12%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-словарные слова – 6%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пропуск букв -12%</a:t>
                      </a:r>
                    </a:p>
                  </a:txBody>
                  <a:tcPr/>
                </a:tc>
              </a:tr>
              <a:tr h="128004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41%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-гласная после щипящих-10%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-парные звонкие и глухие согласные-15%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-безударные гласные проверяемые ударением-15%</a:t>
                      </a:r>
                    </a:p>
                    <a:p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-словарные слова – 10%</a:t>
                      </a:r>
                    </a:p>
                    <a:p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-пропуск, замена – 20%</a:t>
                      </a:r>
                    </a:p>
                    <a:p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-Ь показатель мягкости -5%</a:t>
                      </a:r>
                      <a:endParaRPr lang="ru-RU" sz="14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8004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44%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72%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-пропуск, замена – 50%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-безударные гласные проверяемые ударением-39%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-разделительный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ь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– 28%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-правописание предлогов, приставок -18%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-удвоенные согласные – 28%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Электронные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образовательные ресурсы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adm\Desktop\img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3" y="1600200"/>
            <a:ext cx="4176463" cy="4525963"/>
          </a:xfrm>
          <a:prstGeom prst="rect">
            <a:avLst/>
          </a:prstGeom>
          <a:noFill/>
        </p:spPr>
      </p:pic>
      <p:pic>
        <p:nvPicPr>
          <p:cNvPr id="5" name="Picture 2" descr="C:\Users\adm\Desktop\Screenshot_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060848"/>
            <a:ext cx="3456384" cy="2232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Поручение: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Администрации школы: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-Предусмотреть посещение уроков в рамках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внутришкольного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контроля на предмет  объективности выставления оценки(в течение 3 четверти)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-Обсудить основные положения системы контроля и оценки знаний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обучащихся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(в течение 3 четверти)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-Усилить контроль за текущим, промежуточным и итоговым оцениванием достижений обучающихся. (в течение 3 четверти)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4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2059</Words>
  <Application>Microsoft Office PowerPoint</Application>
  <PresentationFormat>Экран (4:3)</PresentationFormat>
  <Paragraphs>1064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Контрольно- оценочная деятельность учителей начальных классов</vt:lpstr>
      <vt:lpstr>Количество обучающихся в  начальном звене</vt:lpstr>
      <vt:lpstr>Качество знаний до 60%</vt:lpstr>
      <vt:lpstr>Качество знаний ОТ 60% ДО 75% </vt:lpstr>
      <vt:lpstr>Качество знаний ОТ 75% ДО 100% </vt:lpstr>
      <vt:lpstr>Качество знания по району за  I четверть 2017/2018 уч.года </vt:lpstr>
      <vt:lpstr> 2 класс</vt:lpstr>
      <vt:lpstr>3 класс</vt:lpstr>
      <vt:lpstr> 4 класс</vt:lpstr>
      <vt:lpstr>Алексеевская СОШ №1</vt:lpstr>
      <vt:lpstr>Мокрокурналинская СОШ</vt:lpstr>
      <vt:lpstr>Алексеевская НОШ№4</vt:lpstr>
      <vt:lpstr>Электронные  образовательные ресурсы</vt:lpstr>
      <vt:lpstr>Поручение: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Контрольно- оценочная деятельность учителей начальных классов</dc:title>
  <dc:creator>adm</dc:creator>
  <cp:lastModifiedBy>adm</cp:lastModifiedBy>
  <cp:revision>26</cp:revision>
  <dcterms:created xsi:type="dcterms:W3CDTF">2017-12-13T07:34:34Z</dcterms:created>
  <dcterms:modified xsi:type="dcterms:W3CDTF">2017-12-15T05:29:14Z</dcterms:modified>
</cp:coreProperties>
</file>